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C158-19F0-4A63-B24D-E73BBD89A94D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7DD8-6C4F-4660-B701-A8CAD1377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C158-19F0-4A63-B24D-E73BBD89A94D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7DD8-6C4F-4660-B701-A8CAD1377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C158-19F0-4A63-B24D-E73BBD89A94D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7DD8-6C4F-4660-B701-A8CAD1377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C158-19F0-4A63-B24D-E73BBD89A94D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7DD8-6C4F-4660-B701-A8CAD1377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C158-19F0-4A63-B24D-E73BBD89A94D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7DD8-6C4F-4660-B701-A8CAD1377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C158-19F0-4A63-B24D-E73BBD89A94D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7DD8-6C4F-4660-B701-A8CAD1377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C158-19F0-4A63-B24D-E73BBD89A94D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7DD8-6C4F-4660-B701-A8CAD1377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C158-19F0-4A63-B24D-E73BBD89A94D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7DD8-6C4F-4660-B701-A8CAD1377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C158-19F0-4A63-B24D-E73BBD89A94D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7DD8-6C4F-4660-B701-A8CAD1377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C158-19F0-4A63-B24D-E73BBD89A94D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7DD8-6C4F-4660-B701-A8CAD1377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C158-19F0-4A63-B24D-E73BBD89A94D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7DD8-6C4F-4660-B701-A8CAD1377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rgbClr val="FFCCCC"/>
            </a:gs>
            <a:gs pos="73000">
              <a:srgbClr val="FFCCCC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6C158-19F0-4A63-B24D-E73BBD89A94D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37DD8-6C4F-4660-B701-A8CAD1377E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hyperlink" Target="https://www.louvre.fr/e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>
          <a:xfrm>
            <a:off x="282027" y="269766"/>
            <a:ext cx="8362731" cy="4661338"/>
          </a:xfrm>
          <a:custGeom>
            <a:avLst/>
            <a:gdLst>
              <a:gd name="connsiteX0" fmla="*/ 1084318 w 8362731"/>
              <a:gd name="connsiteY0" fmla="*/ 1096579 h 4661338"/>
              <a:gd name="connsiteX1" fmla="*/ 1862083 w 8362731"/>
              <a:gd name="connsiteY1" fmla="*/ 1884855 h 4661338"/>
              <a:gd name="connsiteX2" fmla="*/ 1336566 w 8362731"/>
              <a:gd name="connsiteY2" fmla="*/ 3072524 h 4661338"/>
              <a:gd name="connsiteX3" fmla="*/ 4510690 w 8362731"/>
              <a:gd name="connsiteY3" fmla="*/ 4207641 h 4661338"/>
              <a:gd name="connsiteX4" fmla="*/ 6917559 w 8362731"/>
              <a:gd name="connsiteY4" fmla="*/ 3272220 h 4661338"/>
              <a:gd name="connsiteX5" fmla="*/ 6371021 w 8362731"/>
              <a:gd name="connsiteY5" fmla="*/ 2010979 h 4661338"/>
              <a:gd name="connsiteX6" fmla="*/ 7348483 w 8362731"/>
              <a:gd name="connsiteY6" fmla="*/ 865351 h 4661338"/>
              <a:gd name="connsiteX7" fmla="*/ 7348483 w 8362731"/>
              <a:gd name="connsiteY7" fmla="*/ 865351 h 4661338"/>
              <a:gd name="connsiteX8" fmla="*/ 4184870 w 8362731"/>
              <a:gd name="connsiteY8" fmla="*/ 24524 h 4661338"/>
              <a:gd name="connsiteX9" fmla="*/ 1105339 w 8362731"/>
              <a:gd name="connsiteY9" fmla="*/ 718206 h 4661338"/>
              <a:gd name="connsiteX10" fmla="*/ 6160814 w 8362731"/>
              <a:gd name="connsiteY10" fmla="*/ 1737710 h 4661338"/>
              <a:gd name="connsiteX11" fmla="*/ 2208925 w 8362731"/>
              <a:gd name="connsiteY11" fmla="*/ 2221186 h 4661338"/>
              <a:gd name="connsiteX12" fmla="*/ 7201339 w 8362731"/>
              <a:gd name="connsiteY12" fmla="*/ 739227 h 4661338"/>
              <a:gd name="connsiteX13" fmla="*/ 7348483 w 8362731"/>
              <a:gd name="connsiteY13" fmla="*/ 3135586 h 4661338"/>
              <a:gd name="connsiteX14" fmla="*/ 1157890 w 8362731"/>
              <a:gd name="connsiteY14" fmla="*/ 1012496 h 4661338"/>
              <a:gd name="connsiteX15" fmla="*/ 1147380 w 8362731"/>
              <a:gd name="connsiteY15" fmla="*/ 3251200 h 4661338"/>
              <a:gd name="connsiteX16" fmla="*/ 7548180 w 8362731"/>
              <a:gd name="connsiteY16" fmla="*/ 896882 h 4661338"/>
              <a:gd name="connsiteX17" fmla="*/ 1189421 w 8362731"/>
              <a:gd name="connsiteY17" fmla="*/ 791779 h 4661338"/>
              <a:gd name="connsiteX18" fmla="*/ 4363545 w 8362731"/>
              <a:gd name="connsiteY18" fmla="*/ 4260193 h 4661338"/>
              <a:gd name="connsiteX19" fmla="*/ 6907049 w 8362731"/>
              <a:gd name="connsiteY19" fmla="*/ 3198648 h 4661338"/>
              <a:gd name="connsiteX20" fmla="*/ 1662387 w 8362731"/>
              <a:gd name="connsiteY20" fmla="*/ 3251200 h 4661338"/>
              <a:gd name="connsiteX21" fmla="*/ 947683 w 8362731"/>
              <a:gd name="connsiteY21" fmla="*/ 1243724 h 4661338"/>
              <a:gd name="connsiteX22" fmla="*/ 7348483 w 8362731"/>
              <a:gd name="connsiteY22" fmla="*/ 907393 h 4661338"/>
              <a:gd name="connsiteX23" fmla="*/ 7033173 w 8362731"/>
              <a:gd name="connsiteY23" fmla="*/ 3030482 h 4661338"/>
              <a:gd name="connsiteX24" fmla="*/ 7033173 w 8362731"/>
              <a:gd name="connsiteY24" fmla="*/ 3030482 h 4661338"/>
              <a:gd name="connsiteX25" fmla="*/ 7453587 w 8362731"/>
              <a:gd name="connsiteY25" fmla="*/ 1023006 h 4661338"/>
              <a:gd name="connsiteX26" fmla="*/ 7453587 w 8362731"/>
              <a:gd name="connsiteY26" fmla="*/ 1023006 h 4661338"/>
              <a:gd name="connsiteX27" fmla="*/ 1473201 w 8362731"/>
              <a:gd name="connsiteY27" fmla="*/ 760248 h 4661338"/>
              <a:gd name="connsiteX28" fmla="*/ 1273504 w 8362731"/>
              <a:gd name="connsiteY28" fmla="*/ 2967420 h 4661338"/>
              <a:gd name="connsiteX29" fmla="*/ 4657835 w 8362731"/>
              <a:gd name="connsiteY29" fmla="*/ 3734675 h 4661338"/>
              <a:gd name="connsiteX30" fmla="*/ 6854497 w 8362731"/>
              <a:gd name="connsiteY30" fmla="*/ 3261710 h 4661338"/>
              <a:gd name="connsiteX31" fmla="*/ 6465614 w 8362731"/>
              <a:gd name="connsiteY31" fmla="*/ 2021489 h 4661338"/>
              <a:gd name="connsiteX32" fmla="*/ 6465614 w 8362731"/>
              <a:gd name="connsiteY32" fmla="*/ 2021489 h 4661338"/>
              <a:gd name="connsiteX33" fmla="*/ 6465614 w 8362731"/>
              <a:gd name="connsiteY33" fmla="*/ 2021489 h 4661338"/>
              <a:gd name="connsiteX34" fmla="*/ 7380014 w 8362731"/>
              <a:gd name="connsiteY34" fmla="*/ 1012496 h 4661338"/>
              <a:gd name="connsiteX35" fmla="*/ 7348483 w 8362731"/>
              <a:gd name="connsiteY35" fmla="*/ 1191172 h 4661338"/>
              <a:gd name="connsiteX36" fmla="*/ 1620345 w 8362731"/>
              <a:gd name="connsiteY36" fmla="*/ 2988441 h 4661338"/>
              <a:gd name="connsiteX37" fmla="*/ 1620345 w 8362731"/>
              <a:gd name="connsiteY37" fmla="*/ 2988441 h 466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8362731" h="4661338">
                <a:moveTo>
                  <a:pt x="1084318" y="1096579"/>
                </a:moveTo>
                <a:cubicBezTo>
                  <a:pt x="1452180" y="1326055"/>
                  <a:pt x="1820042" y="1555531"/>
                  <a:pt x="1862083" y="1884855"/>
                </a:cubicBezTo>
                <a:cubicBezTo>
                  <a:pt x="1904124" y="2214179"/>
                  <a:pt x="895132" y="2685393"/>
                  <a:pt x="1336566" y="3072524"/>
                </a:cubicBezTo>
                <a:cubicBezTo>
                  <a:pt x="1778000" y="3459655"/>
                  <a:pt x="3580525" y="4174358"/>
                  <a:pt x="4510690" y="4207641"/>
                </a:cubicBezTo>
                <a:cubicBezTo>
                  <a:pt x="5440855" y="4240924"/>
                  <a:pt x="6607504" y="3638330"/>
                  <a:pt x="6917559" y="3272220"/>
                </a:cubicBezTo>
                <a:cubicBezTo>
                  <a:pt x="7227614" y="2906110"/>
                  <a:pt x="6299200" y="2412124"/>
                  <a:pt x="6371021" y="2010979"/>
                </a:cubicBezTo>
                <a:cubicBezTo>
                  <a:pt x="6442842" y="1609834"/>
                  <a:pt x="7348483" y="865351"/>
                  <a:pt x="7348483" y="865351"/>
                </a:cubicBezTo>
                <a:lnTo>
                  <a:pt x="7348483" y="865351"/>
                </a:lnTo>
                <a:cubicBezTo>
                  <a:pt x="6821214" y="725213"/>
                  <a:pt x="5225394" y="49048"/>
                  <a:pt x="4184870" y="24524"/>
                </a:cubicBezTo>
                <a:cubicBezTo>
                  <a:pt x="3144346" y="0"/>
                  <a:pt x="776015" y="432675"/>
                  <a:pt x="1105339" y="718206"/>
                </a:cubicBezTo>
                <a:cubicBezTo>
                  <a:pt x="1434663" y="1003737"/>
                  <a:pt x="5976883" y="1487213"/>
                  <a:pt x="6160814" y="1737710"/>
                </a:cubicBezTo>
                <a:cubicBezTo>
                  <a:pt x="6344745" y="1988207"/>
                  <a:pt x="2035504" y="2387600"/>
                  <a:pt x="2208925" y="2221186"/>
                </a:cubicBezTo>
                <a:cubicBezTo>
                  <a:pt x="2382346" y="2054772"/>
                  <a:pt x="6344746" y="586827"/>
                  <a:pt x="7201339" y="739227"/>
                </a:cubicBezTo>
                <a:cubicBezTo>
                  <a:pt x="8057932" y="891627"/>
                  <a:pt x="8355725" y="3090041"/>
                  <a:pt x="7348483" y="3135586"/>
                </a:cubicBezTo>
                <a:cubicBezTo>
                  <a:pt x="6341242" y="3181131"/>
                  <a:pt x="2191407" y="993227"/>
                  <a:pt x="1157890" y="1012496"/>
                </a:cubicBezTo>
                <a:cubicBezTo>
                  <a:pt x="124373" y="1031765"/>
                  <a:pt x="82332" y="3270469"/>
                  <a:pt x="1147380" y="3251200"/>
                </a:cubicBezTo>
                <a:cubicBezTo>
                  <a:pt x="2212428" y="3231931"/>
                  <a:pt x="7541173" y="1306785"/>
                  <a:pt x="7548180" y="896882"/>
                </a:cubicBezTo>
                <a:cubicBezTo>
                  <a:pt x="7555187" y="486979"/>
                  <a:pt x="1720193" y="231227"/>
                  <a:pt x="1189421" y="791779"/>
                </a:cubicBezTo>
                <a:cubicBezTo>
                  <a:pt x="658649" y="1352331"/>
                  <a:pt x="3410607" y="3859048"/>
                  <a:pt x="4363545" y="4260193"/>
                </a:cubicBezTo>
                <a:cubicBezTo>
                  <a:pt x="5316483" y="4661338"/>
                  <a:pt x="7357242" y="3366814"/>
                  <a:pt x="6907049" y="3198648"/>
                </a:cubicBezTo>
                <a:cubicBezTo>
                  <a:pt x="6456856" y="3030483"/>
                  <a:pt x="2655615" y="3577021"/>
                  <a:pt x="1662387" y="3251200"/>
                </a:cubicBezTo>
                <a:cubicBezTo>
                  <a:pt x="669159" y="2925379"/>
                  <a:pt x="0" y="1634359"/>
                  <a:pt x="947683" y="1243724"/>
                </a:cubicBezTo>
                <a:cubicBezTo>
                  <a:pt x="1895366" y="853089"/>
                  <a:pt x="6334235" y="609600"/>
                  <a:pt x="7348483" y="907393"/>
                </a:cubicBezTo>
                <a:cubicBezTo>
                  <a:pt x="8362731" y="1205186"/>
                  <a:pt x="7033173" y="3030482"/>
                  <a:pt x="7033173" y="3030482"/>
                </a:cubicBezTo>
                <a:lnTo>
                  <a:pt x="7033173" y="3030482"/>
                </a:lnTo>
                <a:lnTo>
                  <a:pt x="7453587" y="1023006"/>
                </a:lnTo>
                <a:lnTo>
                  <a:pt x="7453587" y="1023006"/>
                </a:lnTo>
                <a:cubicBezTo>
                  <a:pt x="6456856" y="979213"/>
                  <a:pt x="2503215" y="436179"/>
                  <a:pt x="1473201" y="760248"/>
                </a:cubicBezTo>
                <a:cubicBezTo>
                  <a:pt x="443187" y="1084317"/>
                  <a:pt x="742732" y="2471682"/>
                  <a:pt x="1273504" y="2967420"/>
                </a:cubicBezTo>
                <a:cubicBezTo>
                  <a:pt x="1804276" y="3463158"/>
                  <a:pt x="3727670" y="3685627"/>
                  <a:pt x="4657835" y="3734675"/>
                </a:cubicBezTo>
                <a:cubicBezTo>
                  <a:pt x="5588000" y="3783723"/>
                  <a:pt x="6553201" y="3547241"/>
                  <a:pt x="6854497" y="3261710"/>
                </a:cubicBezTo>
                <a:cubicBezTo>
                  <a:pt x="7155793" y="2976179"/>
                  <a:pt x="6465614" y="2021489"/>
                  <a:pt x="6465614" y="2021489"/>
                </a:cubicBezTo>
                <a:lnTo>
                  <a:pt x="6465614" y="2021489"/>
                </a:lnTo>
                <a:lnTo>
                  <a:pt x="6465614" y="2021489"/>
                </a:lnTo>
                <a:cubicBezTo>
                  <a:pt x="6618014" y="1853324"/>
                  <a:pt x="7232869" y="1150882"/>
                  <a:pt x="7380014" y="1012496"/>
                </a:cubicBezTo>
                <a:cubicBezTo>
                  <a:pt x="7527159" y="874110"/>
                  <a:pt x="8308428" y="861848"/>
                  <a:pt x="7348483" y="1191172"/>
                </a:cubicBezTo>
                <a:cubicBezTo>
                  <a:pt x="6388538" y="1520496"/>
                  <a:pt x="1620345" y="2988441"/>
                  <a:pt x="1620345" y="2988441"/>
                </a:cubicBezTo>
                <a:lnTo>
                  <a:pt x="1620345" y="2988441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733550"/>
            <a:ext cx="6553200" cy="1026319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 </a:t>
            </a:r>
            <a:r>
              <a:rPr lang="en-US" sz="1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meaning &amp; Characteristics</a:t>
            </a:r>
            <a:r>
              <a:rPr lang="en-US" sz="6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6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800" dirty="0" err="1" smtClean="0">
                <a:solidFill>
                  <a:srgbClr val="00B0F0"/>
                </a:solidFill>
              </a:rPr>
              <a:t>Ganesh</a:t>
            </a:r>
            <a:r>
              <a:rPr lang="en-US" sz="1800" dirty="0" smtClean="0">
                <a:solidFill>
                  <a:srgbClr val="00B0F0"/>
                </a:solidFill>
              </a:rPr>
              <a:t> Kumar </a:t>
            </a:r>
            <a:r>
              <a:rPr lang="en-US" sz="1800" dirty="0" err="1" smtClean="0">
                <a:solidFill>
                  <a:srgbClr val="00B0F0"/>
                </a:solidFill>
              </a:rPr>
              <a:t>Ranjan</a:t>
            </a:r>
            <a:endParaRPr lang="en-US" sz="1800" dirty="0">
              <a:solidFill>
                <a:srgbClr val="00B0F0"/>
              </a:solidFill>
            </a:endParaRP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00B0F0"/>
                </a:solidFill>
              </a:rPr>
              <a:t>Faculty, MJMC,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00B0F0"/>
                </a:solidFill>
              </a:rPr>
              <a:t>MMHA&amp;PU</a:t>
            </a:r>
          </a:p>
        </p:txBody>
      </p:sp>
      <p:pic>
        <p:nvPicPr>
          <p:cNvPr id="4" name="Picture 3" descr="logo-lg-high-res.fbc7ffbb50f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1962150"/>
            <a:ext cx="457200" cy="457200"/>
          </a:xfrm>
          <a:prstGeom prst="rect">
            <a:avLst/>
          </a:prstGeom>
        </p:spPr>
      </p:pic>
      <p:pic>
        <p:nvPicPr>
          <p:cNvPr id="5" name="Picture 4" descr="Wikipedia_Logo_1.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7600" y="742950"/>
            <a:ext cx="514350" cy="514350"/>
          </a:xfrm>
          <a:prstGeom prst="rect">
            <a:avLst/>
          </a:prstGeom>
        </p:spPr>
      </p:pic>
      <p:pic>
        <p:nvPicPr>
          <p:cNvPr id="6" name="Picture 5" descr="1200px-Gmail_icon_(2020)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47800" y="3276600"/>
            <a:ext cx="482600" cy="361950"/>
          </a:xfrm>
          <a:prstGeom prst="rect">
            <a:avLst/>
          </a:prstGeom>
        </p:spPr>
      </p:pic>
      <p:pic>
        <p:nvPicPr>
          <p:cNvPr id="7" name="Picture 6" descr="01gTtUbnAcODQpqKvl1hAxp-1..1590929689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10400" y="3333750"/>
            <a:ext cx="643467" cy="361950"/>
          </a:xfrm>
          <a:prstGeom prst="rect">
            <a:avLst/>
          </a:prstGeom>
        </p:spPr>
      </p:pic>
      <p:pic>
        <p:nvPicPr>
          <p:cNvPr id="8" name="Picture 7" descr="unname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57400" y="2038350"/>
            <a:ext cx="533400" cy="533400"/>
          </a:xfrm>
          <a:prstGeom prst="rect">
            <a:avLst/>
          </a:prstGeom>
        </p:spPr>
      </p:pic>
      <p:pic>
        <p:nvPicPr>
          <p:cNvPr id="9" name="Picture 8" descr="Facebook-logo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38200" y="895350"/>
            <a:ext cx="85344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term </a:t>
            </a:r>
            <a:r>
              <a:rPr lang="en-US" dirty="0" smtClean="0">
                <a:solidFill>
                  <a:srgbClr val="00B0F0"/>
                </a:solidFill>
              </a:rPr>
              <a:t>‘The Internet’  </a:t>
            </a:r>
            <a:r>
              <a:rPr lang="en-US" dirty="0" smtClean="0"/>
              <a:t>cover: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 interconnected and networked technological infrastructure that support the world wide web.</a:t>
            </a:r>
          </a:p>
          <a:p>
            <a:r>
              <a:rPr lang="en-US" dirty="0" smtClean="0"/>
              <a:t>Proprietary sites linked into the web</a:t>
            </a:r>
          </a:p>
          <a:p>
            <a:r>
              <a:rPr lang="en-US" dirty="0" smtClean="0"/>
              <a:t>Open and close source software and architecture</a:t>
            </a:r>
          </a:p>
          <a:p>
            <a:r>
              <a:rPr lang="en-US" dirty="0" smtClean="0"/>
              <a:t>Computer and every day language in terms of making the internet accessible to people of many cultures and illiteracies.</a:t>
            </a:r>
          </a:p>
          <a:p>
            <a:r>
              <a:rPr lang="en-US" dirty="0" smtClean="0"/>
              <a:t>Email, chat and instant messaging</a:t>
            </a:r>
          </a:p>
          <a:p>
            <a:r>
              <a:rPr lang="en-US" dirty="0" smtClean="0"/>
              <a:t>Blog and social networking sites</a:t>
            </a:r>
          </a:p>
          <a:p>
            <a:r>
              <a:rPr lang="en-US" dirty="0" smtClean="0"/>
              <a:t>Games, communities, environments and words</a:t>
            </a:r>
          </a:p>
          <a:p>
            <a:r>
              <a:rPr lang="en-US" dirty="0" smtClean="0"/>
              <a:t>The many ways in which digitally mediated communication has become domesticated and pervasive within everyday.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165735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Louvre Museum Official Website</a:t>
            </a:r>
            <a:endParaRPr lang="en-US" dirty="0"/>
          </a:p>
        </p:txBody>
      </p:sp>
      <p:pic>
        <p:nvPicPr>
          <p:cNvPr id="5" name="Picture 4" descr="logo-lg-high-res.fbc7ffbb50f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1962150"/>
            <a:ext cx="457200" cy="457200"/>
          </a:xfrm>
          <a:prstGeom prst="rect">
            <a:avLst/>
          </a:prstGeom>
        </p:spPr>
      </p:pic>
      <p:pic>
        <p:nvPicPr>
          <p:cNvPr id="6" name="Picture 5" descr="Wikipedia_Logo_1.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0" y="1962150"/>
            <a:ext cx="514350" cy="514350"/>
          </a:xfrm>
          <a:prstGeom prst="rect">
            <a:avLst/>
          </a:prstGeom>
        </p:spPr>
      </p:pic>
      <p:pic>
        <p:nvPicPr>
          <p:cNvPr id="7" name="Picture 6" descr="1200px-Gmail_icon_(2020).sv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2876550"/>
            <a:ext cx="482600" cy="361950"/>
          </a:xfrm>
          <a:prstGeom prst="rect">
            <a:avLst/>
          </a:prstGeom>
        </p:spPr>
      </p:pic>
      <p:pic>
        <p:nvPicPr>
          <p:cNvPr id="8" name="Picture 7" descr="01gTtUbnAcODQpqKvl1hAxp-1..1590929689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57800" y="2876550"/>
            <a:ext cx="643467" cy="361950"/>
          </a:xfrm>
          <a:prstGeom prst="rect">
            <a:avLst/>
          </a:prstGeom>
        </p:spPr>
      </p:pic>
      <p:pic>
        <p:nvPicPr>
          <p:cNvPr id="11" name="Picture 10" descr="unnam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191000" y="3181350"/>
            <a:ext cx="381000" cy="381000"/>
          </a:xfrm>
          <a:prstGeom prst="rect">
            <a:avLst/>
          </a:prstGeom>
        </p:spPr>
      </p:pic>
      <p:pic>
        <p:nvPicPr>
          <p:cNvPr id="12" name="Picture 11" descr="Facebook-logo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76800" y="3257550"/>
            <a:ext cx="381000" cy="238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Characteristics of Digital information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311220">
            <a:off x="632668" y="1053209"/>
            <a:ext cx="9520383" cy="3394472"/>
          </a:xfrm>
          <a:ln>
            <a:solidFill>
              <a:srgbClr val="00B0F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Japanese futurist and information scientist </a:t>
            </a:r>
            <a:r>
              <a:rPr lang="en-US" dirty="0" err="1" smtClean="0">
                <a:solidFill>
                  <a:srgbClr val="00B0F0"/>
                </a:solidFill>
              </a:rPr>
              <a:t>Yoneji</a:t>
            </a:r>
            <a:r>
              <a:rPr lang="en-US" dirty="0" smtClean="0">
                <a:solidFill>
                  <a:srgbClr val="00B0F0"/>
                </a:solidFill>
              </a:rPr>
              <a:t> Masuda</a:t>
            </a:r>
            <a:r>
              <a:rPr lang="en-US" dirty="0" smtClean="0"/>
              <a:t> (1981) has </a:t>
            </a:r>
            <a:r>
              <a:rPr lang="en-US" dirty="0" err="1" smtClean="0"/>
              <a:t>categorised</a:t>
            </a:r>
            <a:r>
              <a:rPr lang="en-US" dirty="0" smtClean="0"/>
              <a:t> four characteristics of digital information:</a:t>
            </a:r>
          </a:p>
          <a:p>
            <a:r>
              <a:rPr lang="en-US" dirty="0" smtClean="0"/>
              <a:t>Information is not consumable</a:t>
            </a:r>
          </a:p>
          <a:p>
            <a:r>
              <a:rPr lang="en-US" dirty="0" smtClean="0"/>
              <a:t>Information is non-transferable</a:t>
            </a:r>
          </a:p>
          <a:p>
            <a:r>
              <a:rPr lang="en-US" dirty="0" smtClean="0"/>
              <a:t>Information is indivisible</a:t>
            </a:r>
          </a:p>
          <a:p>
            <a:r>
              <a:rPr lang="en-US" dirty="0" smtClean="0"/>
              <a:t>Information is accumulative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0"/>
            <a:ext cx="8229600" cy="320397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Information is not consumable: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continues to exists after it has been used and different people can use the same information multiple times.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750"/>
            <a:ext cx="8229600" cy="33527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Information is non-transferable: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means that the information can be passed onto others and yet still be retained by the original user.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47750"/>
            <a:ext cx="8229600" cy="289917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Information is indivisible: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Every fourth letter-space punctuation in this PPT, for example fail to communicate  a quota of meaning.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424815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Information is accumulative: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As information is used, for example entered into data base and then processed using statics software such as ‘P’ so it’s become more relevant and accessible for a range of people.</a:t>
            </a:r>
            <a:br>
              <a:rPr lang="en-US" sz="2400" dirty="0" smtClean="0"/>
            </a:br>
            <a:r>
              <a:rPr lang="en-US" sz="2400" dirty="0" smtClean="0"/>
              <a:t>Usually the processing of information makes it more useful; it adds value. This is because accumulation of goods is by their non-use, but information can not be consumed or transferred thus information is accumulated. So it has greater use and as it is being used so more information is accumulated.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156</Words>
  <Application>Microsoft Office PowerPoint</Application>
  <PresentationFormat>On-screen Show (16:9)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Internet meaning &amp; Characteristics </vt:lpstr>
      <vt:lpstr>The term ‘The Internet’  cover:</vt:lpstr>
      <vt:lpstr>Characteristics of Digital information </vt:lpstr>
      <vt:lpstr>Information is not consumable: It continues to exists after it has been used and different people can use the same information multiple times.</vt:lpstr>
      <vt:lpstr>Information is non-transferable: This means that the information can be passed onto others and yet still be retained by the original user.</vt:lpstr>
      <vt:lpstr>Information is indivisible: Every fourth letter-space punctuation in this PPT, for example fail to communicate  a quota of meaning.</vt:lpstr>
      <vt:lpstr>Information is accumulative: As information is used, for example entered into data base and then processed using statics software such as ‘P’ so it’s become more relevant and accessible for a range of people. Usually the processing of information makes it more useful; it adds value. This is because accumulation of goods is by their non-use, but information can not be consumed or transferred thus information is accumulated. So it has greater use and as it is being used so more information is accumulated.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</dc:title>
  <dc:creator>Lenovo</dc:creator>
  <cp:lastModifiedBy>Lenovo</cp:lastModifiedBy>
  <cp:revision>12</cp:revision>
  <dcterms:created xsi:type="dcterms:W3CDTF">2021-07-02T06:41:48Z</dcterms:created>
  <dcterms:modified xsi:type="dcterms:W3CDTF">2021-07-02T08:19:24Z</dcterms:modified>
</cp:coreProperties>
</file>